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80" r:id="rId2"/>
    <p:sldId id="292" r:id="rId3"/>
    <p:sldId id="294" r:id="rId4"/>
    <p:sldId id="299" r:id="rId5"/>
    <p:sldId id="313" r:id="rId6"/>
    <p:sldId id="314" r:id="rId7"/>
    <p:sldId id="331" r:id="rId8"/>
    <p:sldId id="336" r:id="rId9"/>
    <p:sldId id="340" r:id="rId10"/>
    <p:sldId id="334" r:id="rId11"/>
    <p:sldId id="341" r:id="rId12"/>
    <p:sldId id="302" r:id="rId13"/>
    <p:sldId id="343" r:id="rId14"/>
    <p:sldId id="303" r:id="rId15"/>
  </p:sldIdLst>
  <p:sldSz cx="9906000" cy="6858000" type="A4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나눔바른펜" panose="020B0503000000000000" pitchFamily="34" charset="-127"/>
      <p:regular r:id="rId19"/>
      <p:bold r:id="rId20"/>
    </p:embeddedFont>
    <p:embeddedFont>
      <p:font typeface="NanumBarunpen" panose="020B0503000000000000" pitchFamily="34" charset="-127"/>
      <p:regular r:id="rId21"/>
    </p:embeddedFont>
    <p:embeddedFont>
      <p:font typeface="NanumBarunpen Bold" panose="020B0503000000000000" pitchFamily="34" charset="-127"/>
      <p:bold r:id="rId22"/>
    </p:embeddedFont>
    <p:embeddedFont>
      <p:font typeface="NanumGothic" panose="020D0604000000000000" pitchFamily="34" charset="-127"/>
      <p:regular r:id="rId23"/>
      <p:bold r:id="rId24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FF6D"/>
    <a:srgbClr val="28C673"/>
    <a:srgbClr val="FBFBFB"/>
    <a:srgbClr val="423832"/>
    <a:srgbClr val="594A45"/>
    <a:srgbClr val="5A4C44"/>
    <a:srgbClr val="635A3B"/>
    <a:srgbClr val="955C09"/>
    <a:srgbClr val="1E232A"/>
    <a:srgbClr val="23C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4" autoAdjust="0"/>
    <p:restoredTop sz="94704"/>
  </p:normalViewPr>
  <p:slideViewPr>
    <p:cSldViewPr>
      <p:cViewPr varScale="1">
        <p:scale>
          <a:sx n="105" d="100"/>
          <a:sy n="105" d="100"/>
        </p:scale>
        <p:origin x="1968" y="18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2021. 4. 21.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5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0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91000">
              <a:schemeClr val="tx1">
                <a:lumMod val="85000"/>
                <a:lumOff val="15000"/>
              </a:schemeClr>
            </a:gs>
            <a:gs pos="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2021. 4. 21.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3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2021. 4. 21.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2021. 4. 21.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2021. 4. 21.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2021. 4. 21.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2021. 4. 21.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2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pattFill prst="smCheck">
          <a:fgClr>
            <a:schemeClr val="tx1">
              <a:lumMod val="50000"/>
              <a:lumOff val="50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 rot="60000">
            <a:off x="126288" y="179634"/>
            <a:ext cx="9703512" cy="65008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152812" y="179634"/>
            <a:ext cx="9607438" cy="6500856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26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chemeClr val="bg1"/>
            </a:gs>
            <a:gs pos="38000">
              <a:schemeClr val="bg1">
                <a:lumMod val="95000"/>
              </a:schemeClr>
            </a:gs>
            <a:gs pos="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9423" y="19578"/>
            <a:ext cx="9827154" cy="67821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0800" dist="50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액자 2"/>
          <p:cNvSpPr/>
          <p:nvPr userDrawn="1"/>
        </p:nvSpPr>
        <p:spPr>
          <a:xfrm>
            <a:off x="0" y="0"/>
            <a:ext cx="9906000" cy="6858000"/>
          </a:xfrm>
          <a:prstGeom prst="frame">
            <a:avLst>
              <a:gd name="adj1" fmla="val 83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01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97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2021. 4. 21.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2021. 4. 21.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2021. 4. 21.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2021. 4. 21.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0"/>
            <a:ext cx="254254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6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hf hdr="0" ftr="0" dt="0"/>
  <p:txStyles>
    <p:titleStyle>
      <a:lvl1pPr algn="ctr" defTabSz="1072866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bg1">
              <a:lumMod val="7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80000">
            <a:off x="402099" y="573522"/>
            <a:ext cx="9101802" cy="5884823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1770" y="486589"/>
            <a:ext cx="8814155" cy="5999936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1770" y="4386038"/>
            <a:ext cx="8814155" cy="2100487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2532" y="5851117"/>
            <a:ext cx="1691715" cy="482795"/>
          </a:xfrm>
          <a:prstGeom prst="rect">
            <a:avLst/>
          </a:prstGeom>
        </p:spPr>
        <p:txBody>
          <a:bodyPr wrap="square" lIns="107287" tIns="53643" rIns="107287" bIns="53643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050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이승주</a:t>
            </a:r>
            <a:endParaRPr lang="en-US" altLang="ko-KR" sz="1050" spc="30" dirty="0">
              <a:gradFill flip="none" rotWithShape="1">
                <a:gsLst>
                  <a:gs pos="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  <a:tileRect/>
              </a:gra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050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고현실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19735" y="3891896"/>
            <a:ext cx="3102917" cy="3545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ko-KR" sz="1600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Naver</a:t>
            </a:r>
            <a:r>
              <a:rPr lang="en-US" altLang="ko-KR" sz="16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Webtoon analysis report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60180" y="2280460"/>
            <a:ext cx="1182708" cy="765127"/>
          </a:xfrm>
          <a:prstGeom prst="rect">
            <a:avLst/>
          </a:prstGeom>
          <a:solidFill>
            <a:srgbClr val="7EFF6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9171" y="1944294"/>
            <a:ext cx="4460213" cy="183188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r>
              <a:rPr lang="en-US" altLang="ko-KR" sz="2000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Data Science 17</a:t>
            </a:r>
          </a:p>
          <a:p>
            <a:r>
              <a:rPr lang="ko-KR" altLang="en-US" sz="4800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네이버 웹툰 </a:t>
            </a:r>
            <a:endParaRPr lang="en-US" altLang="ko-KR" sz="4800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en-US" altLang="ko-KR" sz="4400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EDA </a:t>
            </a:r>
            <a:r>
              <a:rPr lang="ko-KR" altLang="en-US" sz="4400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프로젝트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028954" y="3821798"/>
            <a:ext cx="2685672" cy="3435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27" name="Picture 3" descr="C:\Users\madeit-top1\Documents\PPT\[38] Angrymomo_cartoon black\paint-brush-png-Brown-Bru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66355">
            <a:off x="6010076" y="3862036"/>
            <a:ext cx="3736906" cy="21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adeit-top1\Documents\PPT\[38] Angrymomo_cartoon black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42" y="2135969"/>
            <a:ext cx="2260540" cy="22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8A0B1C-CF3D-2242-A6EA-452C9E35C4BE}"/>
              </a:ext>
            </a:extLst>
          </p:cNvPr>
          <p:cNvSpPr/>
          <p:nvPr/>
        </p:nvSpPr>
        <p:spPr>
          <a:xfrm>
            <a:off x="387350" y="817007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2E2658-7FFC-A34B-ADF1-AF8C2534A2D8}"/>
              </a:ext>
            </a:extLst>
          </p:cNvPr>
          <p:cNvSpPr/>
          <p:nvPr/>
        </p:nvSpPr>
        <p:spPr>
          <a:xfrm>
            <a:off x="2720752" y="980728"/>
            <a:ext cx="5024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가설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3)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: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 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가을에는 </a:t>
            </a:r>
            <a:r>
              <a:rPr lang="ko-KR" altLang="en-US" sz="2400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로맨스 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장르가 인기있을까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9C5E0-CDA1-1345-9218-69922FC42B33}"/>
              </a:ext>
            </a:extLst>
          </p:cNvPr>
          <p:cNvSpPr txBox="1"/>
          <p:nvPr/>
        </p:nvSpPr>
        <p:spPr>
          <a:xfrm>
            <a:off x="881627" y="296787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가설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(</a:t>
            </a: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3)</a:t>
            </a:r>
            <a:endParaRPr lang="en-US" altLang="ko-KR" sz="2400" b="1" spc="-15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 Bold" panose="020B0503000000000000" pitchFamily="34" charset="-127"/>
              <a:ea typeface="NanumBarunpen Bold" panose="020B05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EEAF-4BDE-F241-BEC7-98832A9C5E09}"/>
              </a:ext>
            </a:extLst>
          </p:cNvPr>
          <p:cNvSpPr txBox="1"/>
          <p:nvPr/>
        </p:nvSpPr>
        <p:spPr>
          <a:xfrm>
            <a:off x="352674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5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329C31-D35E-BC43-A770-B4AEB536C8B3}"/>
              </a:ext>
            </a:extLst>
          </p:cNvPr>
          <p:cNvSpPr/>
          <p:nvPr/>
        </p:nvSpPr>
        <p:spPr>
          <a:xfrm>
            <a:off x="612809" y="4941168"/>
            <a:ext cx="8680382" cy="1538789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가을에는 개그 장르가 가장 인기가 많았고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로맨스장르는 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6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7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8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월에 가장 높아 여름에 인기가 많다는 것을 알 수 있었다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개그 장르가 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3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9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10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11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 총 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달에 인기있는 장르로 선정되었고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그 다음으로 로맨스 장르가 인기있는 달이 많았다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- 1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월에는 감성 장르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5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월에는 액션 장르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12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월에는 드라마 장르가 가장 인기있는 장르로 나왔다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4BCDD5-755A-B94C-9165-A37E8EC89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1658647"/>
            <a:ext cx="7026807" cy="327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8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8A0B1C-CF3D-2242-A6EA-452C9E35C4BE}"/>
              </a:ext>
            </a:extLst>
          </p:cNvPr>
          <p:cNvSpPr/>
          <p:nvPr/>
        </p:nvSpPr>
        <p:spPr>
          <a:xfrm>
            <a:off x="387350" y="1033031"/>
            <a:ext cx="9198790" cy="498825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9C5E0-CDA1-1345-9218-69922FC42B33}"/>
              </a:ext>
            </a:extLst>
          </p:cNvPr>
          <p:cNvSpPr txBox="1"/>
          <p:nvPr/>
        </p:nvSpPr>
        <p:spPr>
          <a:xfrm>
            <a:off x="881627" y="296787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가설 정리</a:t>
            </a:r>
            <a:endParaRPr lang="en-US" altLang="ko-KR" sz="2400" b="1" spc="-15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 Bold" panose="020B0503000000000000" pitchFamily="34" charset="-127"/>
              <a:ea typeface="NanumBarunpen Bold" panose="020B05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EEAF-4BDE-F241-BEC7-98832A9C5E09}"/>
              </a:ext>
            </a:extLst>
          </p:cNvPr>
          <p:cNvSpPr txBox="1"/>
          <p:nvPr/>
        </p:nvSpPr>
        <p:spPr>
          <a:xfrm>
            <a:off x="352674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0E192-A6B8-384A-BEEF-FC8FAAAD76D5}"/>
              </a:ext>
            </a:extLst>
          </p:cNvPr>
          <p:cNvSpPr txBox="1"/>
          <p:nvPr/>
        </p:nvSpPr>
        <p:spPr>
          <a:xfrm>
            <a:off x="687001" y="1416807"/>
            <a:ext cx="8442463" cy="426331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가설 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1. 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순위가 높은 웹툰은 </a:t>
            </a:r>
            <a:r>
              <a:rPr lang="ko-KR" altLang="en-US" sz="1800" dirty="0">
                <a:solidFill>
                  <a:srgbClr val="92D050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평점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과 </a:t>
            </a:r>
            <a:r>
              <a:rPr lang="ko-KR" altLang="en-US" sz="1800" dirty="0">
                <a:solidFill>
                  <a:srgbClr val="92D050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분량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과 </a:t>
            </a:r>
            <a:r>
              <a:rPr lang="ko-KR" altLang="en-US" sz="1800" dirty="0">
                <a:solidFill>
                  <a:srgbClr val="92D050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참여도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가 높을 것이다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</a:p>
          <a:p>
            <a:pPr marL="879333" lvl="1" indent="-342900">
              <a:buFont typeface="Wingdings" pitchFamily="2" charset="2"/>
              <a:buChar char="Ø"/>
            </a:pP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순위를 기반으로 한 점수와 참여도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간의 강한 양의 상관관계만 존재하므로 </a:t>
            </a:r>
            <a:r>
              <a:rPr lang="ko-KR" altLang="en-US" sz="1800" dirty="0">
                <a:solidFill>
                  <a:srgbClr val="92D050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참여도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가 높아야 웹툰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순위가 높다는 것을 알 수 있다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</a:p>
          <a:p>
            <a:endParaRPr lang="en-US" altLang="ko-KR" sz="18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가설 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2. 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평점이 낮은 </a:t>
            </a:r>
            <a:r>
              <a:rPr lang="ko-KR" altLang="en-US" sz="18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회차는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800" dirty="0">
                <a:solidFill>
                  <a:srgbClr val="92D050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분량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과 </a:t>
            </a:r>
            <a:r>
              <a:rPr lang="ko-KR" altLang="en-US" sz="1800" dirty="0">
                <a:solidFill>
                  <a:srgbClr val="92D050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참여도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가 낮을 것이다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</a:p>
          <a:p>
            <a:pPr marL="879333" lvl="1" indent="-342900">
              <a:buFont typeface="Wingdings" pitchFamily="2" charset="2"/>
              <a:buChar char="Ø"/>
            </a:pP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평점과 참여도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간의 상관계수가 약 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-0.4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이므로 참여도가 높은 웹툰일수록 평점이 낮다는 것을 알 수 있다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</a:p>
          <a:p>
            <a:pPr marL="879333" lvl="1" indent="-342900">
              <a:buFont typeface="Wingdings" pitchFamily="2" charset="2"/>
              <a:buChar char="Ø"/>
            </a:pP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 </a:t>
            </a:r>
            <a:r>
              <a:rPr lang="ko-KR" altLang="en-US" sz="18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분위수를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기준으로 </a:t>
            </a:r>
            <a:r>
              <a:rPr lang="ko-KR" altLang="en-US" sz="18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회차를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나누었을 때에는 평점이 낮은 </a:t>
            </a:r>
            <a:r>
              <a:rPr lang="ko-KR" altLang="en-US" sz="18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회차와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낮지 않은 </a:t>
            </a:r>
            <a:r>
              <a:rPr lang="ko-KR" altLang="en-US" sz="18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회차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간의 분량과 참여도의 차이가 없다고 할 수 있다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</a:p>
          <a:p>
            <a:endParaRPr lang="en-US" altLang="ko-KR" sz="18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가설 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3. 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가을에는 </a:t>
            </a: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로맨스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장르의 웹툰이 인기가 많을 것이다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879333" lvl="1" indent="-342900">
              <a:buFont typeface="Wingdings" pitchFamily="2" charset="2"/>
              <a:buChar char="Ø"/>
            </a:pP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월별로 장르별 웹툰 수 비율을 봤을 때 로맨스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감성 웹툰은 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 ~ 4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월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봄에 인기가 많다고 할 수 있다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879333" lvl="1" indent="-342900">
              <a:buFont typeface="Wingdings" pitchFamily="2" charset="2"/>
              <a:buChar char="Ø"/>
            </a:pP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가설 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을 기반으로 참여도가 높은 웹툰이 인기가 있다고 가정했을 때 가을에는 개그가 인기가 있고 로맨스는 여름에 인기가 많다고 할 수 있다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  <a:endParaRPr lang="en-US" altLang="ko-KR" sz="1600" spc="-15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83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25">
            <a:off x="6731770" y="2369768"/>
            <a:ext cx="2213909" cy="1473918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3280">
            <a:off x="5984126" y="3826361"/>
            <a:ext cx="2181225" cy="1944799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</p:pic>
      <p:pic>
        <p:nvPicPr>
          <p:cNvPr id="2053" name="Picture 5" descr="C:\Users\madeit-top1\Documents\PPT\[38] Angrymomo_cartoon black\4TboyBKj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28" y="2568564"/>
            <a:ext cx="881760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adeit-top1\Documents\PPT\[38] Angrymomo_cartoon black\Comic-po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250">
            <a:off x="7359544" y="5218469"/>
            <a:ext cx="1771147" cy="128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rot="180000">
            <a:off x="7371447" y="587295"/>
            <a:ext cx="1090823" cy="705278"/>
          </a:xfrm>
          <a:prstGeom prst="rect">
            <a:avLst/>
          </a:prstGeom>
          <a:solidFill>
            <a:srgbClr val="FFFF00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80000">
            <a:off x="8590676" y="604861"/>
            <a:ext cx="419591" cy="705278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180000">
            <a:off x="7956394" y="1468582"/>
            <a:ext cx="1006838" cy="705278"/>
          </a:xfrm>
          <a:prstGeom prst="rect">
            <a:avLst/>
          </a:prstGeom>
          <a:solidFill>
            <a:srgbClr val="7EFF6D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8232" y="996610"/>
            <a:ext cx="4872840" cy="5312709"/>
            <a:chOff x="-14286" y="732583"/>
            <a:chExt cx="5120095" cy="5755963"/>
          </a:xfrm>
        </p:grpSpPr>
        <p:sp>
          <p:nvSpPr>
            <p:cNvPr id="28" name="직사각형 27"/>
            <p:cNvSpPr/>
            <p:nvPr/>
          </p:nvSpPr>
          <p:spPr>
            <a:xfrm rot="94011">
              <a:off x="-14286" y="732583"/>
              <a:ext cx="4994629" cy="57559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rot="21540000">
              <a:off x="13894" y="896894"/>
              <a:ext cx="5091915" cy="55734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94074" y="2136013"/>
            <a:ext cx="4590974" cy="370931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추후 개선점</a:t>
            </a:r>
            <a:endParaRPr lang="en-US" altLang="ko-KR" sz="1800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각 </a:t>
            </a:r>
            <a:r>
              <a:rPr lang="ko-KR" altLang="en-US" sz="1800" dirty="0" err="1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회차마다</a:t>
            </a:r>
            <a:r>
              <a:rPr lang="ko-KR" altLang="en-US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댓글 수와 댓글 내용의 수집하여 다른 </a:t>
            </a:r>
            <a:r>
              <a:rPr lang="ko-KR" altLang="en-US" sz="1800" dirty="0" err="1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인사이트를</a:t>
            </a:r>
            <a:r>
              <a:rPr lang="ko-KR" altLang="en-US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도출할 것 </a:t>
            </a:r>
            <a:endParaRPr lang="en-US" altLang="ko-KR" sz="1800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ko-KR" altLang="en-US" sz="1800" dirty="0" err="1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느낀점</a:t>
            </a:r>
            <a:endParaRPr lang="en-US" altLang="ko-KR" sz="1800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반복되는 코드에 대해 변수와 함수로 저장해야 하는 것</a:t>
            </a:r>
            <a:endParaRPr lang="en-US" altLang="ko-KR" sz="1800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en" altLang="ko-Kore-KR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EDA</a:t>
            </a:r>
            <a:r>
              <a:rPr lang="ko-KR" altLang="en-US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과정에서 </a:t>
            </a:r>
            <a:r>
              <a:rPr lang="ko-KR" altLang="en-US" sz="1800" dirty="0" err="1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결과도출할</a:t>
            </a:r>
            <a:r>
              <a:rPr lang="ko-KR" altLang="en-US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때 주관적 판단도 일부 들어가는 것 같음</a:t>
            </a:r>
            <a:r>
              <a:rPr lang="en-US" altLang="ko-KR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따라서 해당 분야의 도메인지식의 중요성을 느낌</a:t>
            </a:r>
            <a:endParaRPr lang="en-US" altLang="ko-KR" sz="1800" dirty="0">
              <a:solidFill>
                <a:schemeClr val="bg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EDA </a:t>
            </a:r>
            <a:r>
              <a:rPr lang="ko-KR" altLang="en-US" sz="1800" dirty="0">
                <a:solidFill>
                  <a:schemeClr val="bg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과정만으로는 분석자의 개인적인 판단이 많이 개입되는 것 같아 추후 신뢰할 수 있는 결과를 내기위해서는 좀 더 깊은 분석이 필요하다고 느낌</a:t>
            </a:r>
            <a:endParaRPr lang="en-US" altLang="ko-KR" sz="1800" spc="-15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B527D-C0BD-5644-878B-74CECB68C6D6}"/>
              </a:ext>
            </a:extLst>
          </p:cNvPr>
          <p:cNvSpPr txBox="1"/>
          <p:nvPr/>
        </p:nvSpPr>
        <p:spPr>
          <a:xfrm>
            <a:off x="835100" y="1320635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b="1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추후 개선 및 </a:t>
            </a:r>
            <a:r>
              <a:rPr lang="ko-KR" altLang="en-US" sz="2400" b="1" spc="-150" dirty="0" err="1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느낀점</a:t>
            </a:r>
            <a:endParaRPr lang="en-US" altLang="ko-KR" sz="2400" b="1" spc="-15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 Bold" panose="020B0503000000000000" pitchFamily="34" charset="-127"/>
              <a:ea typeface="NanumBarunpen Bold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30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25">
            <a:off x="6731770" y="2369768"/>
            <a:ext cx="2213909" cy="1473918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3280">
            <a:off x="5984126" y="3826361"/>
            <a:ext cx="2181225" cy="1944799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</p:pic>
      <p:pic>
        <p:nvPicPr>
          <p:cNvPr id="2053" name="Picture 5" descr="C:\Users\madeit-top1\Documents\PPT\[38] Angrymomo_cartoon black\4TboyBKj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28" y="2568564"/>
            <a:ext cx="881760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adeit-top1\Documents\PPT\[38] Angrymomo_cartoon black\Comic-po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250">
            <a:off x="7359544" y="5218469"/>
            <a:ext cx="1771147" cy="128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rot="180000">
            <a:off x="7371447" y="587295"/>
            <a:ext cx="1090823" cy="705278"/>
          </a:xfrm>
          <a:prstGeom prst="rect">
            <a:avLst/>
          </a:prstGeom>
          <a:solidFill>
            <a:srgbClr val="FFFF00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80000">
            <a:off x="8590676" y="604861"/>
            <a:ext cx="419591" cy="705278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180000">
            <a:off x="7956394" y="1468582"/>
            <a:ext cx="1006838" cy="705278"/>
          </a:xfrm>
          <a:prstGeom prst="rect">
            <a:avLst/>
          </a:prstGeom>
          <a:solidFill>
            <a:srgbClr val="7EFF6D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8232" y="996611"/>
            <a:ext cx="4479036" cy="5035292"/>
            <a:chOff x="-14286" y="732583"/>
            <a:chExt cx="5120095" cy="5755963"/>
          </a:xfrm>
        </p:grpSpPr>
        <p:sp>
          <p:nvSpPr>
            <p:cNvPr id="28" name="직사각형 27"/>
            <p:cNvSpPr/>
            <p:nvPr/>
          </p:nvSpPr>
          <p:spPr>
            <a:xfrm rot="94011">
              <a:off x="-14286" y="732583"/>
              <a:ext cx="4994629" cy="57559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rot="21540000">
              <a:off x="13894" y="896894"/>
              <a:ext cx="5091915" cy="55734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309231" y="2836851"/>
            <a:ext cx="2584073" cy="8637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Gothic" panose="020D0604000000000000" pitchFamily="34" charset="-127"/>
                <a:ea typeface="NanumGothic" panose="020D0604000000000000" pitchFamily="34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16895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25">
            <a:off x="6731770" y="2369768"/>
            <a:ext cx="2213909" cy="1473918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3280">
            <a:off x="5984126" y="3826361"/>
            <a:ext cx="2181225" cy="1944799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</p:pic>
      <p:pic>
        <p:nvPicPr>
          <p:cNvPr id="2053" name="Picture 5" descr="C:\Users\madeit-top1\Documents\PPT\[38] Angrymomo_cartoon black\4TboyBKj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28" y="2568564"/>
            <a:ext cx="881760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adeit-top1\Documents\PPT\[38] Angrymomo_cartoon black\Comic-po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250">
            <a:off x="7359544" y="5218469"/>
            <a:ext cx="1771147" cy="128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rot="180000">
            <a:off x="7371447" y="587295"/>
            <a:ext cx="1090823" cy="705278"/>
          </a:xfrm>
          <a:prstGeom prst="rect">
            <a:avLst/>
          </a:prstGeom>
          <a:solidFill>
            <a:srgbClr val="FFFF00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80000">
            <a:off x="8590676" y="604861"/>
            <a:ext cx="419591" cy="705278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180000">
            <a:off x="7956394" y="1468582"/>
            <a:ext cx="1006838" cy="705278"/>
          </a:xfrm>
          <a:prstGeom prst="rect">
            <a:avLst/>
          </a:prstGeom>
          <a:solidFill>
            <a:srgbClr val="7EFF6D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8232" y="996611"/>
            <a:ext cx="4479036" cy="5035292"/>
            <a:chOff x="-14286" y="732583"/>
            <a:chExt cx="5120095" cy="5755963"/>
          </a:xfrm>
        </p:grpSpPr>
        <p:sp>
          <p:nvSpPr>
            <p:cNvPr id="28" name="직사각형 27"/>
            <p:cNvSpPr/>
            <p:nvPr/>
          </p:nvSpPr>
          <p:spPr>
            <a:xfrm rot="94011">
              <a:off x="-14286" y="732583"/>
              <a:ext cx="4994629" cy="57559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rot="21540000">
              <a:off x="13894" y="896894"/>
              <a:ext cx="5091915" cy="55734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56656" y="2852936"/>
            <a:ext cx="2584073" cy="8637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감사합니다</a:t>
            </a: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37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25">
            <a:off x="6731770" y="2369768"/>
            <a:ext cx="2213909" cy="1473918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3280">
            <a:off x="5984126" y="3826361"/>
            <a:ext cx="2181225" cy="1944799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</p:pic>
      <p:pic>
        <p:nvPicPr>
          <p:cNvPr id="2053" name="Picture 5" descr="C:\Users\madeit-top1\Documents\PPT\[38] Angrymomo_cartoon black\4TboyBKj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28" y="2568564"/>
            <a:ext cx="881760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adeit-top1\Documents\PPT\[38] Angrymomo_cartoon black\Comic-po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250">
            <a:off x="7359544" y="5218469"/>
            <a:ext cx="1771147" cy="128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rot="180000">
            <a:off x="7371447" y="587295"/>
            <a:ext cx="1090823" cy="705278"/>
          </a:xfrm>
          <a:prstGeom prst="rect">
            <a:avLst/>
          </a:prstGeom>
          <a:solidFill>
            <a:srgbClr val="FFFF00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80000">
            <a:off x="8590676" y="604861"/>
            <a:ext cx="419591" cy="705278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180000">
            <a:off x="7956394" y="1468582"/>
            <a:ext cx="1006838" cy="705278"/>
          </a:xfrm>
          <a:prstGeom prst="rect">
            <a:avLst/>
          </a:prstGeom>
          <a:solidFill>
            <a:srgbClr val="7EFF6D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8232" y="996611"/>
            <a:ext cx="4479036" cy="5035292"/>
            <a:chOff x="-14286" y="732583"/>
            <a:chExt cx="5120095" cy="5755963"/>
          </a:xfrm>
        </p:grpSpPr>
        <p:sp>
          <p:nvSpPr>
            <p:cNvPr id="28" name="직사각형 27"/>
            <p:cNvSpPr/>
            <p:nvPr/>
          </p:nvSpPr>
          <p:spPr>
            <a:xfrm rot="94011">
              <a:off x="-14286" y="732583"/>
              <a:ext cx="4994629" cy="57559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rot="21540000">
              <a:off x="13894" y="896894"/>
              <a:ext cx="5091915" cy="55734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65808" y="1388849"/>
            <a:ext cx="3516682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508" y="2403442"/>
            <a:ext cx="3783341" cy="250475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주제 선정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가설 설정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EDA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느낀점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2266" y="2432017"/>
            <a:ext cx="624865" cy="255515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1</a:t>
            </a:r>
          </a:p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2</a:t>
            </a:r>
          </a:p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3</a:t>
            </a:r>
          </a:p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4</a:t>
            </a:r>
          </a:p>
        </p:txBody>
      </p:sp>
      <p:pic>
        <p:nvPicPr>
          <p:cNvPr id="33" name="Picture 4" descr="C:\Users\madeit-top1\Documents\PPT\[38] Angrymomo_cartoon black\speech_bubble_comic_03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7882" y1="14574" x2="18229" y2="66368"/>
                        <a14:foregroundMark x1="7118" y1="28251" x2="7292" y2="52242"/>
                        <a14:foregroundMark x1="42535" y1="73991" x2="81771" y2="68161"/>
                        <a14:foregroundMark x1="93750" y1="41256" x2="91146" y2="48430"/>
                        <a14:foregroundMark x1="88542" y1="22197" x2="36806" y2="6054"/>
                        <a14:foregroundMark x1="51215" y1="7175" x2="82639" y2="15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58" y="984498"/>
            <a:ext cx="868185" cy="67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 rot="21480000">
            <a:off x="3585835" y="1136650"/>
            <a:ext cx="646030" cy="269916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1050" b="1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목ㅋ차ㅋ</a:t>
            </a:r>
            <a:endParaRPr lang="ko-KR" altLang="en-US" sz="105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 Bold" panose="020B0503000000000000" pitchFamily="34" charset="-127"/>
              <a:ea typeface="NanumBarunpen Bold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2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1">
              <a:lumMod val="85000"/>
              <a:lumOff val="15000"/>
            </a:schemeClr>
          </a:fgClr>
          <a:bgClr>
            <a:schemeClr val="tx1">
              <a:lumMod val="65000"/>
              <a:lumOff val="3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757E53DF-CEEC-2B47-A70C-04392C95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09" y="2458035"/>
            <a:ext cx="5091065" cy="170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591731" y="4425392"/>
            <a:ext cx="4846124" cy="1091840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53605" y="1234066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35657" y="682677"/>
            <a:ext cx="4648611" cy="143177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3200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네이버웹툰</a:t>
            </a:r>
            <a:r>
              <a:rPr lang="ko-KR" altLang="en-US" sz="3200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시장 규모 </a:t>
            </a:r>
            <a:endParaRPr lang="en-US" altLang="ko-KR" sz="3200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/>
            <a:r>
              <a:rPr lang="en-US" altLang="ko-KR" sz="5400" spc="-180" dirty="0">
                <a:solidFill>
                  <a:srgbClr val="92D050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600</a:t>
            </a:r>
            <a:r>
              <a:rPr lang="ko-KR" altLang="en-US" sz="5400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억원</a:t>
            </a:r>
            <a:r>
              <a:rPr lang="ko-KR" altLang="en-US" sz="5400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시대</a:t>
            </a:r>
            <a:endParaRPr lang="ko-KR" altLang="en-US" sz="4800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957004" y="1361530"/>
            <a:ext cx="1180225" cy="684339"/>
            <a:chOff x="2173941" y="1361530"/>
            <a:chExt cx="1180225" cy="684339"/>
          </a:xfrm>
        </p:grpSpPr>
        <p:grpSp>
          <p:nvGrpSpPr>
            <p:cNvPr id="6" name="그룹 5"/>
            <p:cNvGrpSpPr/>
            <p:nvPr/>
          </p:nvGrpSpPr>
          <p:grpSpPr>
            <a:xfrm>
              <a:off x="2173941" y="1361530"/>
              <a:ext cx="1007778" cy="551274"/>
              <a:chOff x="1032299" y="1112179"/>
              <a:chExt cx="1330298" cy="727699"/>
            </a:xfrm>
          </p:grpSpPr>
          <p:grpSp>
            <p:nvGrpSpPr>
              <p:cNvPr id="26" name="그룹 25"/>
              <p:cNvGrpSpPr/>
              <p:nvPr/>
            </p:nvGrpSpPr>
            <p:grpSpPr>
              <a:xfrm rot="20985652">
                <a:off x="1032299" y="1112179"/>
                <a:ext cx="1330298" cy="669097"/>
                <a:chOff x="2711282" y="4029053"/>
                <a:chExt cx="1458122" cy="1536847"/>
              </a:xfrm>
            </p:grpSpPr>
            <p:sp>
              <p:nvSpPr>
                <p:cNvPr id="29" name="덧셈 기호 28"/>
                <p:cNvSpPr/>
                <p:nvPr/>
              </p:nvSpPr>
              <p:spPr>
                <a:xfrm>
                  <a:off x="2774294" y="4170790"/>
                  <a:ext cx="1395110" cy="139511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0" name="덧셈 기호 29"/>
                <p:cNvSpPr/>
                <p:nvPr/>
              </p:nvSpPr>
              <p:spPr>
                <a:xfrm>
                  <a:off x="2711282" y="4029053"/>
                  <a:ext cx="1395111" cy="1395107"/>
                </a:xfrm>
                <a:prstGeom prst="rect">
                  <a:avLst/>
                </a:prstGeom>
                <a:pattFill prst="pct5">
                  <a:fgClr>
                    <a:schemeClr val="bg1">
                      <a:lumMod val="75000"/>
                    </a:schemeClr>
                  </a:fgClr>
                  <a:bgClr>
                    <a:schemeClr val="bg1"/>
                  </a:bgClr>
                </a:pattFill>
                <a:ln w="57150" cmpd="sng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19" name="직사각형 18"/>
              <p:cNvSpPr/>
              <p:nvPr/>
            </p:nvSpPr>
            <p:spPr>
              <a:xfrm rot="20901708">
                <a:off x="1044313" y="1149211"/>
                <a:ext cx="431245" cy="6906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28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$</a:t>
                </a:r>
                <a:endParaRPr lang="ko-KR" altLang="en-US" sz="2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2346388" y="1494595"/>
              <a:ext cx="1007778" cy="551274"/>
              <a:chOff x="1032299" y="1112179"/>
              <a:chExt cx="1330298" cy="727699"/>
            </a:xfrm>
          </p:grpSpPr>
          <p:grpSp>
            <p:nvGrpSpPr>
              <p:cNvPr id="22" name="그룹 21"/>
              <p:cNvGrpSpPr/>
              <p:nvPr/>
            </p:nvGrpSpPr>
            <p:grpSpPr>
              <a:xfrm rot="20985652">
                <a:off x="1032299" y="1112179"/>
                <a:ext cx="1330298" cy="669097"/>
                <a:chOff x="2711282" y="4029053"/>
                <a:chExt cx="1458122" cy="1536847"/>
              </a:xfrm>
            </p:grpSpPr>
            <p:sp>
              <p:nvSpPr>
                <p:cNvPr id="24" name="덧셈 기호 28"/>
                <p:cNvSpPr/>
                <p:nvPr/>
              </p:nvSpPr>
              <p:spPr>
                <a:xfrm>
                  <a:off x="2774294" y="4170790"/>
                  <a:ext cx="1395110" cy="139511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5" name="덧셈 기호 29"/>
                <p:cNvSpPr/>
                <p:nvPr/>
              </p:nvSpPr>
              <p:spPr>
                <a:xfrm>
                  <a:off x="2711282" y="4029053"/>
                  <a:ext cx="1395111" cy="1395107"/>
                </a:xfrm>
                <a:prstGeom prst="rect">
                  <a:avLst/>
                </a:prstGeom>
                <a:pattFill prst="pct5">
                  <a:fgClr>
                    <a:schemeClr val="bg1">
                      <a:lumMod val="75000"/>
                    </a:schemeClr>
                  </a:fgClr>
                  <a:bgClr>
                    <a:schemeClr val="bg1"/>
                  </a:bgClr>
                </a:pattFill>
                <a:ln w="57150" cmpd="sng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23" name="직사각형 22"/>
              <p:cNvSpPr/>
              <p:nvPr/>
            </p:nvSpPr>
            <p:spPr>
              <a:xfrm rot="20901708">
                <a:off x="1044313" y="1149211"/>
                <a:ext cx="431245" cy="6906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28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$</a:t>
                </a:r>
                <a:endParaRPr lang="ko-KR" altLang="en-US" sz="2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1193022" y="785551"/>
            <a:ext cx="6696996" cy="1078429"/>
            <a:chOff x="1392667" y="2786262"/>
            <a:chExt cx="6696996" cy="1078429"/>
          </a:xfrm>
        </p:grpSpPr>
        <p:sp>
          <p:nvSpPr>
            <p:cNvPr id="36" name="포인트가 4개인 별 35"/>
            <p:cNvSpPr/>
            <p:nvPr/>
          </p:nvSpPr>
          <p:spPr>
            <a:xfrm>
              <a:off x="1392667" y="3057981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포인트가 4개인 별 36"/>
            <p:cNvSpPr/>
            <p:nvPr/>
          </p:nvSpPr>
          <p:spPr>
            <a:xfrm>
              <a:off x="3167579" y="3069043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포인트가 4개인 별 37"/>
            <p:cNvSpPr/>
            <p:nvPr/>
          </p:nvSpPr>
          <p:spPr>
            <a:xfrm>
              <a:off x="3760021" y="2786262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" name="포인트가 4개인 별 38"/>
            <p:cNvSpPr/>
            <p:nvPr/>
          </p:nvSpPr>
          <p:spPr>
            <a:xfrm>
              <a:off x="6715255" y="2976501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포인트가 4개인 별 39"/>
            <p:cNvSpPr/>
            <p:nvPr/>
          </p:nvSpPr>
          <p:spPr>
            <a:xfrm>
              <a:off x="7806882" y="3581910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-447599" y="4090154"/>
            <a:ext cx="6120679" cy="1427077"/>
            <a:chOff x="334310" y="4365337"/>
            <a:chExt cx="7655173" cy="1467491"/>
          </a:xfrm>
        </p:grpSpPr>
        <p:grpSp>
          <p:nvGrpSpPr>
            <p:cNvPr id="28" name="그룹 27"/>
            <p:cNvGrpSpPr/>
            <p:nvPr/>
          </p:nvGrpSpPr>
          <p:grpSpPr>
            <a:xfrm>
              <a:off x="334310" y="4724832"/>
              <a:ext cx="7655173" cy="1107996"/>
              <a:chOff x="-879222" y="4572948"/>
              <a:chExt cx="7655173" cy="1107996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3720228" y="4718616"/>
                <a:ext cx="1660144" cy="85102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latin typeface="NanumBarunpen" panose="020B0503000000000000" pitchFamily="34" charset="-127"/>
                  <a:ea typeface="NanumBarunpen" panose="020B0503000000000000" pitchFamily="34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-879222" y="4718616"/>
                <a:ext cx="4632986" cy="846997"/>
              </a:xfrm>
              <a:prstGeom prst="rect">
                <a:avLst/>
              </a:prstGeom>
              <a:noFill/>
            </p:spPr>
            <p:txBody>
              <a:bodyPr wrap="square" lIns="107287" tIns="53643" rIns="107287" bIns="53643" rtlCol="0">
                <a:spAutoFit/>
              </a:bodyPr>
              <a:lstStyle/>
              <a:p>
                <a:pPr algn="r"/>
                <a:r>
                  <a:rPr lang="en-US" altLang="ko-KR" sz="2400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NanumBarunpen" panose="020B0503000000000000" pitchFamily="34" charset="-127"/>
                    <a:ea typeface="NanumBarunpen" panose="020B0503000000000000" pitchFamily="34" charset="-127"/>
                  </a:rPr>
                  <a:t>2005</a:t>
                </a:r>
                <a:r>
                  <a:rPr lang="ko-KR" altLang="en-US" sz="2400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NanumBarunpen" panose="020B0503000000000000" pitchFamily="34" charset="-127"/>
                    <a:ea typeface="NanumBarunpen" panose="020B0503000000000000" pitchFamily="34" charset="-127"/>
                  </a:rPr>
                  <a:t>년 </a:t>
                </a:r>
                <a:r>
                  <a:rPr lang="en-US" altLang="ko-KR" sz="2400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NanumBarunpen" panose="020B0503000000000000" pitchFamily="34" charset="-127"/>
                    <a:ea typeface="NanumBarunpen" panose="020B0503000000000000" pitchFamily="34" charset="-127"/>
                  </a:rPr>
                  <a:t>2</a:t>
                </a:r>
                <a:r>
                  <a:rPr lang="ko-KR" altLang="en-US" sz="2400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NanumBarunpen" panose="020B0503000000000000" pitchFamily="34" charset="-127"/>
                    <a:ea typeface="NanumBarunpen" panose="020B0503000000000000" pitchFamily="34" charset="-127"/>
                  </a:rPr>
                  <a:t>개로 시작하여</a:t>
                </a:r>
                <a:endParaRPr lang="en-US" altLang="ko-KR" sz="2400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Barunpen" panose="020B0503000000000000" pitchFamily="34" charset="-127"/>
                  <a:ea typeface="NanumBarunpen" panose="020B0503000000000000" pitchFamily="34" charset="-127"/>
                </a:endParaRPr>
              </a:p>
              <a:p>
                <a:pPr algn="r"/>
                <a:r>
                  <a:rPr lang="en-US" altLang="ko-KR" sz="2400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NanumBarunpen" panose="020B0503000000000000" pitchFamily="34" charset="-127"/>
                    <a:ea typeface="NanumBarunpen" panose="020B0503000000000000" pitchFamily="34" charset="-127"/>
                  </a:rPr>
                  <a:t>2020</a:t>
                </a:r>
                <a:r>
                  <a:rPr lang="ko-KR" altLang="en-US" sz="2400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NanumBarunpen" panose="020B0503000000000000" pitchFamily="34" charset="-127"/>
                    <a:ea typeface="NanumBarunpen" panose="020B0503000000000000" pitchFamily="34" charset="-127"/>
                  </a:rPr>
                  <a:t>년 웹툰</a:t>
                </a:r>
                <a:r>
                  <a:rPr lang="en-US" altLang="ko-KR" sz="2400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NanumBarunpen" panose="020B0503000000000000" pitchFamily="34" charset="-127"/>
                    <a:ea typeface="NanumBarunpen" panose="020B0503000000000000" pitchFamily="34" charset="-127"/>
                  </a:rPr>
                  <a:t> </a:t>
                </a:r>
                <a:r>
                  <a:rPr lang="ko-KR" altLang="en-US" sz="2400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NanumBarunpen" panose="020B0503000000000000" pitchFamily="34" charset="-127"/>
                    <a:ea typeface="NanumBarunpen" panose="020B0503000000000000" pitchFamily="34" charset="-127"/>
                  </a:rPr>
                  <a:t>연재 매체</a:t>
                </a:r>
                <a:endParaRPr lang="ko-KR" altLang="en-US" sz="4800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Barunpen" panose="020B0503000000000000" pitchFamily="34" charset="-127"/>
                  <a:ea typeface="NanumBarunpen" panose="020B0503000000000000" pitchFamily="34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575127" y="4572948"/>
                <a:ext cx="4200824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altLang="ko-KR" sz="6600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NanumBarunpen" panose="020B0503000000000000" pitchFamily="34" charset="-127"/>
                    <a:ea typeface="NanumBarunpen" panose="020B0503000000000000" pitchFamily="34" charset="-127"/>
                  </a:rPr>
                  <a:t>616</a:t>
                </a:r>
                <a:r>
                  <a:rPr lang="ko-KR" altLang="en-US" sz="6600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NanumBarunpen" panose="020B0503000000000000" pitchFamily="34" charset="-127"/>
                    <a:ea typeface="NanumBarunpen" panose="020B0503000000000000" pitchFamily="34" charset="-127"/>
                  </a:rPr>
                  <a:t>개</a:t>
                </a:r>
                <a:endParaRPr lang="ko-KR" altLang="en-US" sz="6000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Barunpen" panose="020B0503000000000000" pitchFamily="34" charset="-127"/>
                  <a:ea typeface="NanumBarunpen" panose="020B0503000000000000" pitchFamily="34" charset="-127"/>
                </a:endParaRPr>
              </a:p>
            </p:txBody>
          </p:sp>
        </p:grpSp>
        <p:pic>
          <p:nvPicPr>
            <p:cNvPr id="1034" name="Picture 10" descr="C:\Users\madeit-top1\Documents\PPT\[38] Angrymomo_cartoon black\comic-book-wow-165018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0356">
              <a:off x="6453570" y="4365337"/>
              <a:ext cx="1111837" cy="76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/>
          <p:cNvSpPr txBox="1"/>
          <p:nvPr/>
        </p:nvSpPr>
        <p:spPr>
          <a:xfrm>
            <a:off x="1043916" y="288688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주제 선정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52674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1</a:t>
            </a:r>
          </a:p>
        </p:txBody>
      </p:sp>
      <p:pic>
        <p:nvPicPr>
          <p:cNvPr id="1028" name="Picture 4" descr="네이버웹툰, 글로벌 MAU 6700만 명 돌파">
            <a:extLst>
              <a:ext uri="{FF2B5EF4-FFF2-40B4-BE49-F238E27FC236}">
                <a16:creationId xmlns:a16="http://schemas.microsoft.com/office/drawing/2014/main" id="{21BDB0A9-4CAC-2841-8CAE-C8BE5248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46" y="2480297"/>
            <a:ext cx="4034249" cy="30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0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87142" y="1831449"/>
            <a:ext cx="2700653" cy="2507541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</p:pic>
      <p:sp>
        <p:nvSpPr>
          <p:cNvPr id="42" name="직사각형 41"/>
          <p:cNvSpPr/>
          <p:nvPr/>
        </p:nvSpPr>
        <p:spPr>
          <a:xfrm>
            <a:off x="353605" y="859168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787768" y="925543"/>
            <a:ext cx="3157626" cy="600776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r>
              <a:rPr lang="ko-KR" altLang="en-US" sz="32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가설 설정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76073" y="2822414"/>
            <a:ext cx="5753711" cy="164721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순위가 높은 웹툰은 </a:t>
            </a:r>
            <a:r>
              <a:rPr lang="ko-KR" altLang="en-US" sz="2000" b="1" spc="-150" dirty="0">
                <a:solidFill>
                  <a:srgbClr val="92D050"/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평점</a:t>
            </a:r>
            <a:r>
              <a:rPr lang="en-US" altLang="ko-KR" sz="2000" b="1" spc="-150" dirty="0">
                <a:solidFill>
                  <a:srgbClr val="92D050"/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,</a:t>
            </a:r>
            <a:r>
              <a:rPr lang="ko-KR" altLang="en-US" sz="2000" b="1" spc="-150" dirty="0">
                <a:solidFill>
                  <a:srgbClr val="92D050"/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분량</a:t>
            </a:r>
            <a:r>
              <a:rPr lang="en-US" altLang="ko-KR" sz="2000" b="1" spc="-150" dirty="0">
                <a:solidFill>
                  <a:srgbClr val="92D050"/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,</a:t>
            </a:r>
            <a:r>
              <a:rPr lang="ko-KR" altLang="en-US" sz="2000" b="1" spc="-150" dirty="0">
                <a:solidFill>
                  <a:srgbClr val="92D050"/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참여도</a:t>
            </a:r>
            <a:r>
              <a:rPr lang="ko-KR" altLang="en-US" sz="20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가 높을 것이다</a:t>
            </a:r>
            <a:r>
              <a:rPr lang="en-US" altLang="ko-KR" sz="20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ko-KR" sz="2000" b="1" spc="-15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 Bold" panose="020B0503000000000000" pitchFamily="34" charset="-127"/>
              <a:ea typeface="NanumBarunpen Bold" panose="020B0503000000000000" pitchFamily="34" charset="-12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평점이 낮은 </a:t>
            </a:r>
            <a:r>
              <a:rPr lang="ko-KR" altLang="en-US" sz="2000" b="1" spc="-15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회차는</a:t>
            </a:r>
            <a:r>
              <a:rPr lang="ko-KR" altLang="en-US" sz="20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ko-KR" altLang="en-US" sz="2000" b="1" spc="-150" dirty="0">
                <a:solidFill>
                  <a:srgbClr val="92D050"/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분량과 참여도</a:t>
            </a:r>
            <a:r>
              <a:rPr lang="ko-KR" altLang="en-US" sz="20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가 낮을 것이다</a:t>
            </a:r>
            <a:r>
              <a:rPr lang="en-US" altLang="ko-KR" sz="20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ko-KR" sz="2000" b="1" spc="-15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 Bold" panose="020B0503000000000000" pitchFamily="34" charset="-127"/>
              <a:ea typeface="NanumBarunpen Bold" panose="020B0503000000000000" pitchFamily="34" charset="-12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가을에는 </a:t>
            </a:r>
            <a:r>
              <a:rPr lang="ko-KR" altLang="en-US" sz="2000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로맨스 </a:t>
            </a:r>
            <a:r>
              <a:rPr lang="ko-KR" altLang="en-US" sz="20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장르의 웹툰이 인기가 많을 것이다</a:t>
            </a:r>
            <a:r>
              <a:rPr lang="en-US" altLang="ko-KR" sz="20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.</a:t>
            </a:r>
          </a:p>
        </p:txBody>
      </p:sp>
      <p:sp>
        <p:nvSpPr>
          <p:cNvPr id="47" name="포인트가 4개인 별 46"/>
          <p:cNvSpPr/>
          <p:nvPr/>
        </p:nvSpPr>
        <p:spPr>
          <a:xfrm>
            <a:off x="867067" y="1847797"/>
            <a:ext cx="414020" cy="414020"/>
          </a:xfrm>
          <a:prstGeom prst="star4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38100" dir="8100000" sx="99000" sy="99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포인트가 4개인 별 47"/>
          <p:cNvSpPr/>
          <p:nvPr/>
        </p:nvSpPr>
        <p:spPr>
          <a:xfrm>
            <a:off x="630062" y="2062205"/>
            <a:ext cx="207010" cy="207010"/>
          </a:xfrm>
          <a:prstGeom prst="star4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38100" dir="8100000" sx="99000" sy="99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포인트가 4개인 별 48"/>
          <p:cNvSpPr/>
          <p:nvPr/>
        </p:nvSpPr>
        <p:spPr>
          <a:xfrm>
            <a:off x="704528" y="2277072"/>
            <a:ext cx="207010" cy="207010"/>
          </a:xfrm>
          <a:prstGeom prst="star4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38100" dir="8100000" sx="99000" sy="99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포인트가 4개인 별 49"/>
          <p:cNvSpPr/>
          <p:nvPr/>
        </p:nvSpPr>
        <p:spPr>
          <a:xfrm>
            <a:off x="3701107" y="2225339"/>
            <a:ext cx="207010" cy="207010"/>
          </a:xfrm>
          <a:prstGeom prst="star4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38100" dir="8100000" sx="99000" sy="99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144688" y="283564"/>
            <a:ext cx="2682569" cy="1804330"/>
            <a:chOff x="1002867" y="283564"/>
            <a:chExt cx="2544991" cy="1719493"/>
          </a:xfrm>
        </p:grpSpPr>
        <p:pic>
          <p:nvPicPr>
            <p:cNvPr id="2055" name="Picture 7" descr="C:\Users\madeit-top1\Documents\PPT\[38] Angrymomo_cartoon black\speech_bubble_comic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6348" y1="53634" x2="85043" y2="50627"/>
                          <a14:foregroundMark x1="78435" y1="20551" x2="85739" y2="57393"/>
                          <a14:foregroundMark x1="57565" y1="11028" x2="10783" y2="49624"/>
                          <a14:foregroundMark x1="39826" y1="77945" x2="37043" y2="91479"/>
                          <a14:foregroundMark x1="52348" y1="84962" x2="53217" y2="90476"/>
                          <a14:foregroundMark x1="73739" y1="79699" x2="64696" y2="621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1934" flipH="1">
              <a:off x="1002867" y="283564"/>
              <a:ext cx="2544991" cy="171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1571125" y="695728"/>
              <a:ext cx="1481192" cy="895164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ctr"/>
              <a:r>
                <a:rPr lang="en-US" altLang="ko-KR" sz="5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Barunpen Bold" panose="020B0503000000000000" pitchFamily="34" charset="-127"/>
                  <a:ea typeface="NanumBarunpen Bold" panose="020B0503000000000000" pitchFamily="34" charset="-127"/>
                </a:rPr>
                <a:t>EDA</a:t>
              </a:r>
              <a:endParaRPr lang="ko-KR" altLang="en-US" sz="4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1538" y="236930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가설 설정</a:t>
            </a:r>
            <a:endParaRPr lang="en-US" altLang="ko-KR" sz="2400" spc="-150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1"/>
              </a:gra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2674" y="28922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2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E1CA7FCB-4AEE-954A-9044-369BD6F53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t="14463" b="14463"/>
          <a:stretch/>
        </p:blipFill>
        <p:spPr bwMode="auto">
          <a:xfrm>
            <a:off x="1974051" y="4469631"/>
            <a:ext cx="3023841" cy="2046880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589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8A0B1C-CF3D-2242-A6EA-452C9E35C4BE}"/>
              </a:ext>
            </a:extLst>
          </p:cNvPr>
          <p:cNvSpPr/>
          <p:nvPr/>
        </p:nvSpPr>
        <p:spPr>
          <a:xfrm>
            <a:off x="387350" y="817007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2E2658-7FFC-A34B-ADF1-AF8C2534A2D8}"/>
              </a:ext>
            </a:extLst>
          </p:cNvPr>
          <p:cNvSpPr/>
          <p:nvPr/>
        </p:nvSpPr>
        <p:spPr>
          <a:xfrm>
            <a:off x="1856656" y="980728"/>
            <a:ext cx="6409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가설 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(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1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)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: 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순위가 높은 웹툰은 평점과 분량과 참여도가 높을까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?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7E3EDE-FB99-344C-8C78-4B914BA077D6}"/>
              </a:ext>
            </a:extLst>
          </p:cNvPr>
          <p:cNvSpPr/>
          <p:nvPr/>
        </p:nvSpPr>
        <p:spPr>
          <a:xfrm>
            <a:off x="612809" y="4929915"/>
            <a:ext cx="8680382" cy="1379405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순위와 평점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이미지의 상관도는 낮으나 평점을 매긴 참여도 수 와는 양의 상관관계를 가진다는 것을 알 수 있다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따라서 순위가 높을수록 참여도가 높다고 할 수 있다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    순위와 평점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분량을 관계가 없다고 할 수 있다</a:t>
            </a:r>
            <a:r>
              <a:rPr lang="en-US" altLang="ko-KR" sz="14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061A36-C038-B64B-935B-48EA1ACE6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78" y="1658647"/>
            <a:ext cx="6449933" cy="312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도넛[D] 1">
            <a:extLst>
              <a:ext uri="{FF2B5EF4-FFF2-40B4-BE49-F238E27FC236}">
                <a16:creationId xmlns:a16="http://schemas.microsoft.com/office/drawing/2014/main" id="{389F4BED-922B-4D4D-8DA9-403805B41522}"/>
              </a:ext>
            </a:extLst>
          </p:cNvPr>
          <p:cNvSpPr/>
          <p:nvPr/>
        </p:nvSpPr>
        <p:spPr>
          <a:xfrm>
            <a:off x="6393160" y="1875453"/>
            <a:ext cx="792088" cy="648072"/>
          </a:xfrm>
          <a:prstGeom prst="donut">
            <a:avLst>
              <a:gd name="adj" fmla="val 8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6" name="도넛[D] 15">
            <a:extLst>
              <a:ext uri="{FF2B5EF4-FFF2-40B4-BE49-F238E27FC236}">
                <a16:creationId xmlns:a16="http://schemas.microsoft.com/office/drawing/2014/main" id="{FBE8BFA7-3E78-7D43-8B66-CEF390B6CA77}"/>
              </a:ext>
            </a:extLst>
          </p:cNvPr>
          <p:cNvSpPr/>
          <p:nvPr/>
        </p:nvSpPr>
        <p:spPr>
          <a:xfrm>
            <a:off x="2216696" y="3903209"/>
            <a:ext cx="792088" cy="648072"/>
          </a:xfrm>
          <a:prstGeom prst="donut">
            <a:avLst>
              <a:gd name="adj" fmla="val 8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95ED4E-BFCA-1242-9EB0-31D10A5EBC88}"/>
              </a:ext>
            </a:extLst>
          </p:cNvPr>
          <p:cNvSpPr txBox="1"/>
          <p:nvPr/>
        </p:nvSpPr>
        <p:spPr>
          <a:xfrm>
            <a:off x="881627" y="296787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가설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(</a:t>
            </a: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1</a:t>
            </a: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)</a:t>
            </a:r>
            <a:endParaRPr lang="en-US" altLang="ko-KR" sz="2400" spc="-15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2E7FEE-B764-9146-8758-B6CBC1071704}"/>
              </a:ext>
            </a:extLst>
          </p:cNvPr>
          <p:cNvSpPr txBox="1"/>
          <p:nvPr/>
        </p:nvSpPr>
        <p:spPr>
          <a:xfrm>
            <a:off x="352674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19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8A0B1C-CF3D-2242-A6EA-452C9E35C4BE}"/>
              </a:ext>
            </a:extLst>
          </p:cNvPr>
          <p:cNvSpPr/>
          <p:nvPr/>
        </p:nvSpPr>
        <p:spPr>
          <a:xfrm>
            <a:off x="387350" y="817007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2E2658-7FFC-A34B-ADF1-AF8C2534A2D8}"/>
              </a:ext>
            </a:extLst>
          </p:cNvPr>
          <p:cNvSpPr/>
          <p:nvPr/>
        </p:nvSpPr>
        <p:spPr>
          <a:xfrm>
            <a:off x="1604697" y="980728"/>
            <a:ext cx="6588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가설 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(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1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)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: 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순위가 높은 웹툰은 평점과 분량과 참여도가 높을까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?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7E3EDE-FB99-344C-8C78-4B914BA077D6}"/>
              </a:ext>
            </a:extLst>
          </p:cNvPr>
          <p:cNvSpPr/>
          <p:nvPr/>
        </p:nvSpPr>
        <p:spPr>
          <a:xfrm>
            <a:off x="612809" y="4581128"/>
            <a:ext cx="8680382" cy="1800200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에피소드</a:t>
            </a:r>
          </a:p>
          <a:p>
            <a:pPr lvl="1"/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평점 </a:t>
            </a:r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약한 양의 상관관계</a:t>
            </a:r>
          </a:p>
          <a:p>
            <a:pPr lvl="1"/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분량 </a:t>
            </a:r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약한 음의 상관관계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스토리</a:t>
            </a:r>
          </a:p>
          <a:p>
            <a:pPr lvl="1"/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평점</a:t>
            </a:r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분량 모두 </a:t>
            </a:r>
            <a:r>
              <a:rPr lang="en" altLang="ko-Kore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score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와 관계가 없다고 할 수 있다</a:t>
            </a:r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옴니버스</a:t>
            </a:r>
          </a:p>
          <a:p>
            <a:pPr lvl="1"/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평점 </a:t>
            </a:r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약한 음의 상관관계</a:t>
            </a:r>
          </a:p>
          <a:p>
            <a:pPr lvl="1"/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분량 </a:t>
            </a:r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관계가 없다고 할 수 있다</a:t>
            </a:r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-&gt; 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에피소드와 스토리는 참여도와 강한 양의 상관관계가 있지만</a:t>
            </a:r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옴니버스는 약한 양의 상관관계를 갖는 것을 알 수 있다</a:t>
            </a:r>
            <a:r>
              <a:rPr lang="en-US" altLang="ko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04D70D-4C51-794D-A136-D3C9C7E3A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899994"/>
            <a:ext cx="9031158" cy="25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D9C5E0-CDA1-1345-9218-69922FC42B33}"/>
              </a:ext>
            </a:extLst>
          </p:cNvPr>
          <p:cNvSpPr txBox="1"/>
          <p:nvPr/>
        </p:nvSpPr>
        <p:spPr>
          <a:xfrm>
            <a:off x="881627" y="296787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가설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(</a:t>
            </a: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1</a:t>
            </a: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)</a:t>
            </a:r>
            <a:endParaRPr lang="en-US" altLang="ko-KR" sz="2400" b="1" spc="-15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 Bold" panose="020B0503000000000000" pitchFamily="34" charset="-127"/>
              <a:ea typeface="NanumBarunpen Bold" panose="020B05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EEAF-4BDE-F241-BEC7-98832A9C5E09}"/>
              </a:ext>
            </a:extLst>
          </p:cNvPr>
          <p:cNvSpPr txBox="1"/>
          <p:nvPr/>
        </p:nvSpPr>
        <p:spPr>
          <a:xfrm>
            <a:off x="352674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782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8A0B1C-CF3D-2242-A6EA-452C9E35C4BE}"/>
              </a:ext>
            </a:extLst>
          </p:cNvPr>
          <p:cNvSpPr/>
          <p:nvPr/>
        </p:nvSpPr>
        <p:spPr>
          <a:xfrm>
            <a:off x="387350" y="817007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2E2658-7FFC-A34B-ADF1-AF8C2534A2D8}"/>
              </a:ext>
            </a:extLst>
          </p:cNvPr>
          <p:cNvSpPr/>
          <p:nvPr/>
        </p:nvSpPr>
        <p:spPr>
          <a:xfrm>
            <a:off x="1657977" y="980728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가설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2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)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: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ko-KR" altLang="en-US" sz="2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별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점이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낮은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회차는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분량과 참여도가 낮을까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9C5E0-CDA1-1345-9218-69922FC42B33}"/>
              </a:ext>
            </a:extLst>
          </p:cNvPr>
          <p:cNvSpPr txBox="1"/>
          <p:nvPr/>
        </p:nvSpPr>
        <p:spPr>
          <a:xfrm>
            <a:off x="881627" y="296787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가설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(</a:t>
            </a: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2)</a:t>
            </a:r>
            <a:endParaRPr lang="en-US" altLang="ko-KR" sz="2400" b="1" spc="-15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 Bold" panose="020B0503000000000000" pitchFamily="34" charset="-127"/>
              <a:ea typeface="NanumBarunpen Bold" panose="020B05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EEAF-4BDE-F241-BEC7-98832A9C5E09}"/>
              </a:ext>
            </a:extLst>
          </p:cNvPr>
          <p:cNvSpPr txBox="1"/>
          <p:nvPr/>
        </p:nvSpPr>
        <p:spPr>
          <a:xfrm>
            <a:off x="352674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4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4403559-9BD1-524D-AE93-4F172E92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706585"/>
            <a:ext cx="9129464" cy="259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329C31-D35E-BC43-A770-B4AEB536C8B3}"/>
              </a:ext>
            </a:extLst>
          </p:cNvPr>
          <p:cNvSpPr/>
          <p:nvPr/>
        </p:nvSpPr>
        <p:spPr>
          <a:xfrm>
            <a:off x="665106" y="4581128"/>
            <a:ext cx="8680382" cy="1656183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각 </a:t>
            </a:r>
            <a:r>
              <a:rPr lang="ko-KR" altLang="en-US" sz="1600" dirty="0" err="1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웹툰간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상관관계의 평균을 통해 </a:t>
            </a:r>
            <a:r>
              <a:rPr lang="en" altLang="ko-Kore-KR" sz="1600" dirty="0" err="1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star_person</a:t>
            </a:r>
            <a:r>
              <a:rPr lang="en" altLang="ko-Kore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값</a:t>
            </a:r>
            <a:r>
              <a:rPr lang="en" altLang="ko-Kore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" altLang="ko-Kore-KR" sz="1600" dirty="0">
                <a:solidFill>
                  <a:srgbClr val="C00000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-0.4013</a:t>
            </a:r>
            <a:r>
              <a:rPr lang="ko-KR" altLang="en-US" sz="1600" dirty="0" err="1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으로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평균과 </a:t>
            </a:r>
            <a:r>
              <a:rPr lang="ko-KR" altLang="en-US" sz="1600" dirty="0" err="1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참여도간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약한 음의 상관관계를 가진다는 것을 알 수 있다</a:t>
            </a:r>
            <a:r>
              <a:rPr lang="en-US" altLang="ko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또한 </a:t>
            </a:r>
            <a:r>
              <a:rPr lang="ko-KR" altLang="en-US" sz="1600" dirty="0" err="1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카테고리별</a:t>
            </a:r>
            <a:r>
              <a:rPr lang="en-US" altLang="ko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세부장르별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상관관계에서도 평점과 </a:t>
            </a:r>
            <a:r>
              <a:rPr lang="ko-KR" altLang="en-US" sz="1600" dirty="0" err="1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참여도간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약한 음의 상관관계를 보인다</a:t>
            </a:r>
            <a:r>
              <a:rPr lang="en-US" altLang="ko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70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8A0B1C-CF3D-2242-A6EA-452C9E35C4BE}"/>
              </a:ext>
            </a:extLst>
          </p:cNvPr>
          <p:cNvSpPr/>
          <p:nvPr/>
        </p:nvSpPr>
        <p:spPr>
          <a:xfrm>
            <a:off x="833523" y="2204864"/>
            <a:ext cx="1959237" cy="42658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ore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raw star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와 </a:t>
            </a:r>
            <a:r>
              <a:rPr lang="en" altLang="ko-Kore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MM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" altLang="ko-Kore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scaled star</a:t>
            </a:r>
            <a:endParaRPr lang="ko-KR" altLang="en-US" sz="1200" dirty="0">
              <a:solidFill>
                <a:schemeClr val="tx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9C5E0-CDA1-1345-9218-69922FC42B33}"/>
              </a:ext>
            </a:extLst>
          </p:cNvPr>
          <p:cNvSpPr txBox="1"/>
          <p:nvPr/>
        </p:nvSpPr>
        <p:spPr>
          <a:xfrm>
            <a:off x="6609184" y="218556"/>
            <a:ext cx="3108777" cy="4021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가설 </a:t>
            </a:r>
            <a:r>
              <a:rPr lang="en-US" altLang="ko-KR" sz="1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(</a:t>
            </a:r>
            <a:r>
              <a:rPr lang="ko-KR" altLang="en-US" sz="1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1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2)</a:t>
            </a:r>
            <a:r>
              <a:rPr lang="ko-KR" altLang="en-US" sz="1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1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:</a:t>
            </a:r>
            <a:r>
              <a:rPr lang="ko-KR" altLang="en-US" sz="1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평점이 낮은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회차는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분량과 참여도가 낮을까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?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EEAF-4BDE-F241-BEC7-98832A9C5E09}"/>
              </a:ext>
            </a:extLst>
          </p:cNvPr>
          <p:cNvSpPr txBox="1"/>
          <p:nvPr/>
        </p:nvSpPr>
        <p:spPr>
          <a:xfrm>
            <a:off x="188039" y="174380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09BE8F-CDA0-3B42-B39F-1B68FD12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99" y="836712"/>
            <a:ext cx="4189193" cy="128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14523C4-9AAE-F646-9AB7-6AB2FE67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642" y="836712"/>
            <a:ext cx="3849814" cy="128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6AFCEE9-E5AF-624B-900A-984BE6A70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780928"/>
            <a:ext cx="4120424" cy="13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5F5D38F4-5BD0-7D45-B618-D960054D7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59" y="2780928"/>
            <a:ext cx="4067373" cy="13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7F0628A-B50A-024E-B0AF-95524408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21" y="4653136"/>
            <a:ext cx="4140213" cy="135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6EC800B-F256-E94E-A84C-395CC26B5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04" y="4671074"/>
            <a:ext cx="4023560" cy="135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389C0D-5F39-CD45-BD4B-CB88C0ACBE68}"/>
              </a:ext>
            </a:extLst>
          </p:cNvPr>
          <p:cNvSpPr/>
          <p:nvPr/>
        </p:nvSpPr>
        <p:spPr>
          <a:xfrm>
            <a:off x="848544" y="222631"/>
            <a:ext cx="6519993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각 </a:t>
            </a:r>
            <a:r>
              <a:rPr lang="ko-KR" altLang="en-US" sz="18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웹툰별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평점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분량</a:t>
            </a:r>
            <a:r>
              <a:rPr lang="en-US" altLang="ko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참여도</a:t>
            </a:r>
            <a:r>
              <a:rPr lang="en" altLang="ko-Kore-KR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컬럼을 </a:t>
            </a:r>
            <a:r>
              <a:rPr lang="en" altLang="ko-Kore-KR" sz="18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MinMaxScaling</a:t>
            </a:r>
            <a:r>
              <a:rPr lang="ko-KR" altLang="en-US" sz="18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한 결과 </a:t>
            </a:r>
            <a:endParaRPr lang="en-US" altLang="ko-KR" sz="18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E059B5-CA4C-6145-813B-FE9452EDCB43}"/>
              </a:ext>
            </a:extLst>
          </p:cNvPr>
          <p:cNvSpPr/>
          <p:nvPr/>
        </p:nvSpPr>
        <p:spPr>
          <a:xfrm>
            <a:off x="905531" y="4221088"/>
            <a:ext cx="1959237" cy="42658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ore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raw </a:t>
            </a:r>
            <a:r>
              <a:rPr lang="en-US" altLang="ko-KR" sz="1200" dirty="0" err="1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img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와 </a:t>
            </a:r>
            <a:r>
              <a:rPr lang="en" altLang="ko-Kore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MM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" altLang="ko-Kore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scaled star</a:t>
            </a:r>
            <a:endParaRPr lang="ko-KR" altLang="en-US" sz="1200" dirty="0">
              <a:solidFill>
                <a:schemeClr val="tx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21A386-74F1-2E4B-99F9-B8A72BA29A7C}"/>
              </a:ext>
            </a:extLst>
          </p:cNvPr>
          <p:cNvSpPr/>
          <p:nvPr/>
        </p:nvSpPr>
        <p:spPr>
          <a:xfrm>
            <a:off x="887897" y="6093296"/>
            <a:ext cx="1959237" cy="42658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ore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raw </a:t>
            </a:r>
            <a:r>
              <a:rPr lang="en-US" altLang="ko-Kore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person</a:t>
            </a:r>
            <a:r>
              <a:rPr lang="ko-Kore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과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" altLang="ko-Kore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MM</a:t>
            </a:r>
            <a:r>
              <a:rPr lang="ko-KR" altLang="en-US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" altLang="ko-Kore-KR" sz="12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scaled star</a:t>
            </a:r>
            <a:endParaRPr lang="ko-KR" altLang="en-US" sz="1200" dirty="0">
              <a:solidFill>
                <a:schemeClr val="tx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F2D238-DB2B-2D43-AE46-4F667784EEFE}"/>
              </a:ext>
            </a:extLst>
          </p:cNvPr>
          <p:cNvSpPr/>
          <p:nvPr/>
        </p:nvSpPr>
        <p:spPr>
          <a:xfrm>
            <a:off x="2720752" y="2276872"/>
            <a:ext cx="7429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</a:t>
            </a:r>
            <a:r>
              <a:rPr lang="ko-KR" altLang="en-US" sz="11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분위수보다</a:t>
            </a:r>
            <a:r>
              <a:rPr lang="ko-KR" altLang="en-US" sz="11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작은 </a:t>
            </a:r>
            <a:r>
              <a:rPr lang="ko-KR" altLang="en-US" sz="11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회차의</a:t>
            </a:r>
            <a:r>
              <a:rPr lang="ko-KR" altLang="en-US" sz="11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분포에서 </a:t>
            </a:r>
            <a:r>
              <a:rPr lang="en" altLang="ko-Kore-KR" sz="11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scaled_star</a:t>
            </a:r>
            <a:r>
              <a:rPr lang="ko-KR" altLang="en-US" sz="11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가 </a:t>
            </a:r>
            <a:r>
              <a:rPr lang="en-US" altLang="ko-KR" sz="11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0</a:t>
            </a:r>
            <a:r>
              <a:rPr lang="ko-KR" altLang="en-US" sz="11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인 데이터가 많고</a:t>
            </a:r>
            <a:r>
              <a:rPr lang="en-US" altLang="ko-KR" sz="11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1</a:t>
            </a:r>
            <a:r>
              <a:rPr lang="ko-KR" altLang="en-US" sz="11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분위수</a:t>
            </a:r>
            <a:r>
              <a:rPr lang="ko-KR" altLang="en-US" sz="11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이상의 </a:t>
            </a:r>
            <a:r>
              <a:rPr lang="ko-KR" altLang="en-US" sz="11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회차의</a:t>
            </a:r>
            <a:r>
              <a:rPr lang="ko-KR" altLang="en-US" sz="11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분포는 오른쪽으로 강하게 치우쳐져 있다</a:t>
            </a:r>
            <a:r>
              <a:rPr lang="en-US" altLang="ko-KR" sz="11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  <a:endParaRPr lang="en" altLang="ko-Kore-KR" sz="11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EEEA22-6F27-0A45-9E8C-BE957D713328}"/>
              </a:ext>
            </a:extLst>
          </p:cNvPr>
          <p:cNvSpPr/>
          <p:nvPr/>
        </p:nvSpPr>
        <p:spPr>
          <a:xfrm>
            <a:off x="2886203" y="4323737"/>
            <a:ext cx="74673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분량에 대해서는 </a:t>
            </a:r>
            <a:r>
              <a:rPr lang="en" altLang="ko-Kore-KR" sz="105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lower</a:t>
            </a:r>
            <a:r>
              <a:rPr lang="ko-KR" altLang="en-US" sz="105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과 </a:t>
            </a:r>
            <a:r>
              <a:rPr lang="en" altLang="ko-Kore-KR" sz="105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normal</a:t>
            </a:r>
            <a:r>
              <a:rPr lang="ko-KR" altLang="en-US" sz="105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의 차이는 없다는 것을 알 수 있다</a:t>
            </a:r>
            <a:r>
              <a:rPr lang="en-US" altLang="ko-KR" sz="105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  <a:endParaRPr lang="en" altLang="ko-Kore-KR" sz="8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65170D-136E-1547-9950-D8C0D8458D88}"/>
              </a:ext>
            </a:extLst>
          </p:cNvPr>
          <p:cNvSpPr/>
          <p:nvPr/>
        </p:nvSpPr>
        <p:spPr>
          <a:xfrm>
            <a:off x="2909699" y="6138436"/>
            <a:ext cx="7155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참여도 분포도 </a:t>
            </a:r>
            <a:r>
              <a:rPr lang="en" altLang="ko-Kore-KR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lower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와 </a:t>
            </a:r>
            <a:r>
              <a:rPr lang="en" altLang="ko-Kore-KR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normal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이 차이가 없다는 것을 알 수 있다</a:t>
            </a:r>
            <a:r>
              <a:rPr lang="en-US" altLang="ko-KR" sz="105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  <a:endParaRPr lang="en" altLang="ko-Kore-KR" sz="9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85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8A0B1C-CF3D-2242-A6EA-452C9E35C4BE}"/>
              </a:ext>
            </a:extLst>
          </p:cNvPr>
          <p:cNvSpPr/>
          <p:nvPr/>
        </p:nvSpPr>
        <p:spPr>
          <a:xfrm>
            <a:off x="387350" y="787160"/>
            <a:ext cx="9198790" cy="62561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2E2658-7FFC-A34B-ADF1-AF8C2534A2D8}"/>
              </a:ext>
            </a:extLst>
          </p:cNvPr>
          <p:cNvSpPr/>
          <p:nvPr/>
        </p:nvSpPr>
        <p:spPr>
          <a:xfrm>
            <a:off x="2720752" y="859168"/>
            <a:ext cx="5024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가설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3)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: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  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가을에는 </a:t>
            </a:r>
            <a:r>
              <a:rPr lang="ko-KR" altLang="en-US" sz="2400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로맨스 </a:t>
            </a:r>
            <a:r>
              <a:rPr lang="ko-KR" altLang="en-US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장르가 인기있을까</a:t>
            </a:r>
            <a:r>
              <a:rPr lang="en-US" altLang="ko-KR" sz="2400" b="1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Barunpen Bold" panose="020B0503000000000000" pitchFamily="34" charset="-127"/>
                <a:ea typeface="NanumBarunpen Bold" panose="020B0503000000000000" pitchFamily="34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9C5E0-CDA1-1345-9218-69922FC42B33}"/>
              </a:ext>
            </a:extLst>
          </p:cNvPr>
          <p:cNvSpPr txBox="1"/>
          <p:nvPr/>
        </p:nvSpPr>
        <p:spPr>
          <a:xfrm>
            <a:off x="881627" y="296787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가설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(</a:t>
            </a:r>
            <a:r>
              <a:rPr lang="ko-KR" altLang="en-US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24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3)</a:t>
            </a:r>
            <a:endParaRPr lang="en-US" altLang="ko-KR" sz="2400" b="1" spc="-15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Barunpen Bold" panose="020B0503000000000000" pitchFamily="34" charset="-127"/>
              <a:ea typeface="NanumBarunpen Bold" panose="020B05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EEAF-4BDE-F241-BEC7-98832A9C5E09}"/>
              </a:ext>
            </a:extLst>
          </p:cNvPr>
          <p:cNvSpPr txBox="1"/>
          <p:nvPr/>
        </p:nvSpPr>
        <p:spPr>
          <a:xfrm>
            <a:off x="352674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anumBarunpen" panose="020B0503000000000000" pitchFamily="34" charset="-127"/>
                <a:ea typeface="NanumBarunpen" panose="020B0503000000000000" pitchFamily="34" charset="-127"/>
              </a:rPr>
              <a:t>5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90BB73-204F-F247-B80B-95E717F5B27B}"/>
              </a:ext>
            </a:extLst>
          </p:cNvPr>
          <p:cNvSpPr/>
          <p:nvPr/>
        </p:nvSpPr>
        <p:spPr>
          <a:xfrm>
            <a:off x="384095" y="5689218"/>
            <a:ext cx="9198790" cy="727777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로맨스와 로맨스와 비슷한 장르인 감성의 웹툰이 가을에 인기있을 줄 알았지만 </a:t>
            </a:r>
            <a:r>
              <a:rPr lang="en-US" altLang="ko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 ~ 4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봄에 더 인기가 많았다고 할 수 있다</a:t>
            </a:r>
            <a:r>
              <a:rPr lang="en-US" altLang="ko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나머지 장르에서는 대체로 고루 퍼져있는 것을 알 수 있다</a:t>
            </a:r>
            <a:r>
              <a:rPr lang="en-US" altLang="ko-KR" sz="1600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7EF028F3-6520-2646-9EFD-AFCC5B2B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200" y="1512754"/>
            <a:ext cx="5238096" cy="407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8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3738</TotalTime>
  <Words>724</Words>
  <Application>Microsoft Macintosh PowerPoint</Application>
  <PresentationFormat>A4 용지(210x297mm)</PresentationFormat>
  <Paragraphs>106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맑은 고딕</vt:lpstr>
      <vt:lpstr>나눔바른펜</vt:lpstr>
      <vt:lpstr>NanumBarunpen Bold</vt:lpstr>
      <vt:lpstr>NanumBarunpen</vt:lpstr>
      <vt:lpstr>NanumGothic</vt:lpstr>
      <vt:lpstr>Noto Sans Korean Medium</vt:lpstr>
      <vt:lpstr>Wingdings</vt:lpstr>
      <vt:lpstr>Noto Sans Korean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고 현실</cp:lastModifiedBy>
  <cp:revision>262</cp:revision>
  <dcterms:created xsi:type="dcterms:W3CDTF">2014-08-30T22:01:36Z</dcterms:created>
  <dcterms:modified xsi:type="dcterms:W3CDTF">2021-04-21T05:04:28Z</dcterms:modified>
</cp:coreProperties>
</file>